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418" r:id="rId2"/>
    <p:sldId id="419" r:id="rId3"/>
    <p:sldId id="383" r:id="rId4"/>
    <p:sldId id="384" r:id="rId5"/>
    <p:sldId id="385" r:id="rId6"/>
    <p:sldId id="386" r:id="rId7"/>
    <p:sldId id="389" r:id="rId8"/>
    <p:sldId id="388" r:id="rId9"/>
    <p:sldId id="391" r:id="rId10"/>
    <p:sldId id="392" r:id="rId11"/>
    <p:sldId id="390" r:id="rId12"/>
    <p:sldId id="387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0" r:id="rId21"/>
    <p:sldId id="402" r:id="rId22"/>
    <p:sldId id="403" r:id="rId23"/>
    <p:sldId id="404" r:id="rId24"/>
    <p:sldId id="405" r:id="rId25"/>
    <p:sldId id="417" r:id="rId26"/>
    <p:sldId id="407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25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25AFF-BA75-4E25-A46D-AF2E0C100180}" type="datetimeFigureOut">
              <a:rPr lang="ru-RU" smtClean="0"/>
              <a:t>26.08.2023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0757C-8755-45DB-A816-B538BD2BB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743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0757C-8755-45DB-A816-B538BD2BBF4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13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7F26-4A9D-449B-B0B2-7469D5C38C99}" type="datetime1">
              <a:rPr lang="ru-RU" smtClean="0"/>
              <a:t>26.08.2023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532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8AF3E-EECF-4835-B96D-2887343B2143}" type="datetime1">
              <a:rPr lang="ru-RU" smtClean="0"/>
              <a:t>26.08.2023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791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1E8F-FB01-40AA-A19D-BCFD7A9C5C93}" type="datetime1">
              <a:rPr lang="ru-RU" smtClean="0"/>
              <a:t>26.08.2023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112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C319-D25C-403A-ABD8-E5F98D941D3A}" type="datetime1">
              <a:rPr lang="ru-RU" smtClean="0"/>
              <a:t>26.08.2023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095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F9CD-78A4-434D-B733-3A960BD7CFA0}" type="datetime1">
              <a:rPr lang="ru-RU" smtClean="0"/>
              <a:t>26.08.2023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0195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0F2F0-B5CB-47ED-BA56-CAF7B4F77904}" type="datetime1">
              <a:rPr lang="ru-RU" smtClean="0"/>
              <a:t>26.08.2023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9684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B24-B559-43FF-AA95-CAF49E695986}" type="datetime1">
              <a:rPr lang="ru-RU" smtClean="0"/>
              <a:t>26.08.2023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9981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6E27-0E43-4E4E-8E42-6A7EA3927210}" type="datetime1">
              <a:rPr lang="ru-RU" smtClean="0"/>
              <a:t>26.08.2023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351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9DE94-0E99-469D-A226-512AFCB26683}" type="datetime1">
              <a:rPr lang="ru-RU" smtClean="0"/>
              <a:t>26.08.2023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38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6A840-1721-4D6F-9E91-41289206AD72}" type="datetime1">
              <a:rPr lang="ru-RU" smtClean="0"/>
              <a:t>26.08.2023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545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B99EB-F301-4679-9D0C-62F491528C74}" type="datetime1">
              <a:rPr lang="ru-RU" smtClean="0"/>
              <a:t>26.08.2023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058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48612-9BB0-4012-8DCF-DBAF15D8414C}" type="datetime1">
              <a:rPr lang="ru-RU" smtClean="0"/>
              <a:t>26.08.2023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32BD0-03F3-4A4F-9D37-9E9072416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22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7" Type="http://schemas.openxmlformats.org/officeDocument/2006/relationships/image" Target="../media/image2.png"/><Relationship Id="rId2" Type="http://schemas.microsoft.com/office/2007/relationships/media" Target="../media/media10.wav"/><Relationship Id="rId1" Type="http://schemas.openxmlformats.org/officeDocument/2006/relationships/tags" Target="../tags/tag9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1.wav"/><Relationship Id="rId7" Type="http://schemas.openxmlformats.org/officeDocument/2006/relationships/image" Target="../media/image12.png"/><Relationship Id="rId2" Type="http://schemas.microsoft.com/office/2007/relationships/media" Target="../media/media11.wav"/><Relationship Id="rId1" Type="http://schemas.openxmlformats.org/officeDocument/2006/relationships/tags" Target="../tags/tag10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av"/><Relationship Id="rId7" Type="http://schemas.openxmlformats.org/officeDocument/2006/relationships/image" Target="../media/image2.png"/><Relationship Id="rId2" Type="http://schemas.microsoft.com/office/2007/relationships/media" Target="../media/media12.wav"/><Relationship Id="rId1" Type="http://schemas.openxmlformats.org/officeDocument/2006/relationships/tags" Target="../tags/tag11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av"/><Relationship Id="rId7" Type="http://schemas.openxmlformats.org/officeDocument/2006/relationships/image" Target="../media/image2.png"/><Relationship Id="rId2" Type="http://schemas.microsoft.com/office/2007/relationships/media" Target="../media/media13.wav"/><Relationship Id="rId1" Type="http://schemas.openxmlformats.org/officeDocument/2006/relationships/tags" Target="../tags/tag12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av"/><Relationship Id="rId7" Type="http://schemas.openxmlformats.org/officeDocument/2006/relationships/image" Target="../media/image2.png"/><Relationship Id="rId2" Type="http://schemas.microsoft.com/office/2007/relationships/media" Target="../media/media14.wav"/><Relationship Id="rId1" Type="http://schemas.openxmlformats.org/officeDocument/2006/relationships/tags" Target="../tags/tag13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av"/><Relationship Id="rId7" Type="http://schemas.openxmlformats.org/officeDocument/2006/relationships/image" Target="../media/image2.png"/><Relationship Id="rId2" Type="http://schemas.microsoft.com/office/2007/relationships/media" Target="../media/media15.wav"/><Relationship Id="rId1" Type="http://schemas.openxmlformats.org/officeDocument/2006/relationships/tags" Target="../tags/tag14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av"/><Relationship Id="rId7" Type="http://schemas.openxmlformats.org/officeDocument/2006/relationships/image" Target="../media/image2.png"/><Relationship Id="rId2" Type="http://schemas.microsoft.com/office/2007/relationships/media" Target="../media/media16.wav"/><Relationship Id="rId1" Type="http://schemas.openxmlformats.org/officeDocument/2006/relationships/tags" Target="../tags/tag15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av"/><Relationship Id="rId7" Type="http://schemas.openxmlformats.org/officeDocument/2006/relationships/image" Target="../media/image2.png"/><Relationship Id="rId2" Type="http://schemas.microsoft.com/office/2007/relationships/media" Target="../media/media17.wav"/><Relationship Id="rId1" Type="http://schemas.openxmlformats.org/officeDocument/2006/relationships/tags" Target="../tags/tag16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wav"/><Relationship Id="rId7" Type="http://schemas.openxmlformats.org/officeDocument/2006/relationships/image" Target="../media/image2.png"/><Relationship Id="rId2" Type="http://schemas.microsoft.com/office/2007/relationships/media" Target="../media/media18.wav"/><Relationship Id="rId1" Type="http://schemas.openxmlformats.org/officeDocument/2006/relationships/tags" Target="../tags/tag17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wav"/><Relationship Id="rId7" Type="http://schemas.openxmlformats.org/officeDocument/2006/relationships/image" Target="../media/image2.png"/><Relationship Id="rId2" Type="http://schemas.microsoft.com/office/2007/relationships/media" Target="../media/media19.wav"/><Relationship Id="rId1" Type="http://schemas.openxmlformats.org/officeDocument/2006/relationships/tags" Target="../tags/tag18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2" Type="http://schemas.microsoft.com/office/2007/relationships/media" Target="../media/media2.wav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wav"/><Relationship Id="rId7" Type="http://schemas.openxmlformats.org/officeDocument/2006/relationships/image" Target="../media/image2.png"/><Relationship Id="rId2" Type="http://schemas.microsoft.com/office/2007/relationships/media" Target="../media/media20.wav"/><Relationship Id="rId1" Type="http://schemas.openxmlformats.org/officeDocument/2006/relationships/tags" Target="../tags/tag19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wav"/><Relationship Id="rId7" Type="http://schemas.openxmlformats.org/officeDocument/2006/relationships/image" Target="../media/image2.png"/><Relationship Id="rId2" Type="http://schemas.microsoft.com/office/2007/relationships/media" Target="../media/media21.wav"/><Relationship Id="rId1" Type="http://schemas.openxmlformats.org/officeDocument/2006/relationships/tags" Target="../tags/tag20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2.wav"/><Relationship Id="rId7" Type="http://schemas.openxmlformats.org/officeDocument/2006/relationships/image" Target="../media/image24.png"/><Relationship Id="rId2" Type="http://schemas.microsoft.com/office/2007/relationships/media" Target="../media/media22.wav"/><Relationship Id="rId1" Type="http://schemas.openxmlformats.org/officeDocument/2006/relationships/tags" Target="../tags/tag21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3.wav"/><Relationship Id="rId7" Type="http://schemas.openxmlformats.org/officeDocument/2006/relationships/image" Target="../media/image26.png"/><Relationship Id="rId2" Type="http://schemas.microsoft.com/office/2007/relationships/media" Target="../media/media23.wav"/><Relationship Id="rId1" Type="http://schemas.openxmlformats.org/officeDocument/2006/relationships/tags" Target="../tags/tag22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wav"/><Relationship Id="rId7" Type="http://schemas.openxmlformats.org/officeDocument/2006/relationships/image" Target="../media/image2.png"/><Relationship Id="rId2" Type="http://schemas.microsoft.com/office/2007/relationships/media" Target="../media/media24.wav"/><Relationship Id="rId1" Type="http://schemas.openxmlformats.org/officeDocument/2006/relationships/tags" Target="../tags/tag23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wav"/><Relationship Id="rId7" Type="http://schemas.openxmlformats.org/officeDocument/2006/relationships/image" Target="../media/image2.png"/><Relationship Id="rId2" Type="http://schemas.microsoft.com/office/2007/relationships/media" Target="../media/media25.wav"/><Relationship Id="rId1" Type="http://schemas.openxmlformats.org/officeDocument/2006/relationships/tags" Target="../tags/tag24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wav"/><Relationship Id="rId2" Type="http://schemas.microsoft.com/office/2007/relationships/media" Target="../media/media26.wav"/><Relationship Id="rId1" Type="http://schemas.openxmlformats.org/officeDocument/2006/relationships/tags" Target="../tags/tag2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7" Type="http://schemas.openxmlformats.org/officeDocument/2006/relationships/image" Target="../media/image2.png"/><Relationship Id="rId2" Type="http://schemas.microsoft.com/office/2007/relationships/media" Target="../media/media3.wav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2.png"/><Relationship Id="rId2" Type="http://schemas.microsoft.com/office/2007/relationships/media" Target="../media/media4.wav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5.wav"/><Relationship Id="rId7" Type="http://schemas.openxmlformats.org/officeDocument/2006/relationships/image" Target="../media/image6.png"/><Relationship Id="rId2" Type="http://schemas.microsoft.com/office/2007/relationships/media" Target="../media/media5.wav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7" Type="http://schemas.openxmlformats.org/officeDocument/2006/relationships/image" Target="../media/image2.png"/><Relationship Id="rId2" Type="http://schemas.microsoft.com/office/2007/relationships/media" Target="../media/media6.wav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7" Type="http://schemas.openxmlformats.org/officeDocument/2006/relationships/image" Target="../media/image2.png"/><Relationship Id="rId2" Type="http://schemas.microsoft.com/office/2007/relationships/media" Target="../media/media7.wav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8.wav"/><Relationship Id="rId7" Type="http://schemas.openxmlformats.org/officeDocument/2006/relationships/image" Target="../media/image9.png"/><Relationship Id="rId2" Type="http://schemas.microsoft.com/office/2007/relationships/media" Target="../media/media8.wav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7" Type="http://schemas.openxmlformats.org/officeDocument/2006/relationships/image" Target="../media/image2.png"/><Relationship Id="rId2" Type="http://schemas.microsoft.com/office/2007/relationships/media" Target="../media/media9.wav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335742" y="109351"/>
            <a:ext cx="9628094" cy="2387600"/>
          </a:xfrm>
        </p:spPr>
        <p:txBody>
          <a:bodyPr/>
          <a:lstStyle/>
          <a:p>
            <a:r>
              <a:rPr lang="ru-RU" dirty="0"/>
              <a:t>Проектирование структурного автомата</a:t>
            </a: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550894" y="2472485"/>
            <a:ext cx="9144000" cy="1655762"/>
          </a:xfrm>
        </p:spPr>
        <p:txBody>
          <a:bodyPr/>
          <a:lstStyle/>
          <a:p>
            <a:r>
              <a:rPr lang="ru-RU" dirty="0"/>
              <a:t>в </a:t>
            </a:r>
            <a:r>
              <a:rPr lang="en-US" dirty="0"/>
              <a:t>Quartus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2319"/>
          <a:stretch/>
        </p:blipFill>
        <p:spPr bwMode="auto">
          <a:xfrm>
            <a:off x="4916083" y="3146612"/>
            <a:ext cx="2647886" cy="3209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Звук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47"/>
    </mc:Choice>
    <mc:Fallback xmlns="">
      <p:transition spd="slow" advTm="14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l="30056" t="15962" r="2645" b="29235"/>
          <a:stretch/>
        </p:blipFill>
        <p:spPr>
          <a:xfrm>
            <a:off x="3229232" y="1672282"/>
            <a:ext cx="5865341" cy="369055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2249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Построение схемы в </a:t>
            </a:r>
            <a:r>
              <a:rPr lang="en-US" dirty="0" err="1"/>
              <a:t>Quartus</a:t>
            </a:r>
            <a:r>
              <a:rPr lang="en-US" dirty="0"/>
              <a:t> 1</a:t>
            </a:r>
            <a:r>
              <a:rPr lang="ru-RU" dirty="0"/>
              <a:t>8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10</a:t>
            </a:fld>
            <a:endParaRPr lang="ru-RU"/>
          </a:p>
        </p:txBody>
      </p:sp>
      <p:sp>
        <p:nvSpPr>
          <p:cNvPr id="3" name="Полилиния 2"/>
          <p:cNvSpPr/>
          <p:nvPr/>
        </p:nvSpPr>
        <p:spPr>
          <a:xfrm>
            <a:off x="5853953" y="2775874"/>
            <a:ext cx="1676400" cy="1255059"/>
          </a:xfrm>
          <a:custGeom>
            <a:avLst/>
            <a:gdLst>
              <a:gd name="connsiteX0" fmla="*/ 0 w 1676400"/>
              <a:gd name="connsiteY0" fmla="*/ 1255059 h 1255059"/>
              <a:gd name="connsiteX1" fmla="*/ 896470 w 1676400"/>
              <a:gd name="connsiteY1" fmla="*/ 735106 h 1255059"/>
              <a:gd name="connsiteX2" fmla="*/ 1676400 w 1676400"/>
              <a:gd name="connsiteY2" fmla="*/ 0 h 125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1255059">
                <a:moveTo>
                  <a:pt x="0" y="1255059"/>
                </a:moveTo>
                <a:cubicBezTo>
                  <a:pt x="308535" y="1099670"/>
                  <a:pt x="617070" y="944282"/>
                  <a:pt x="896470" y="735106"/>
                </a:cubicBezTo>
                <a:cubicBezTo>
                  <a:pt x="1175870" y="525929"/>
                  <a:pt x="1426135" y="262964"/>
                  <a:pt x="167640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лилиния 5"/>
          <p:cNvSpPr/>
          <p:nvPr/>
        </p:nvSpPr>
        <p:spPr>
          <a:xfrm>
            <a:off x="5970494" y="4071117"/>
            <a:ext cx="1443318" cy="184044"/>
          </a:xfrm>
          <a:custGeom>
            <a:avLst/>
            <a:gdLst>
              <a:gd name="connsiteX0" fmla="*/ 0 w 1443318"/>
              <a:gd name="connsiteY0" fmla="*/ 22679 h 184044"/>
              <a:gd name="connsiteX1" fmla="*/ 779930 w 1443318"/>
              <a:gd name="connsiteY1" fmla="*/ 13714 h 184044"/>
              <a:gd name="connsiteX2" fmla="*/ 1443318 w 1443318"/>
              <a:gd name="connsiteY2" fmla="*/ 184044 h 184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3318" h="184044">
                <a:moveTo>
                  <a:pt x="0" y="22679"/>
                </a:moveTo>
                <a:cubicBezTo>
                  <a:pt x="269688" y="4749"/>
                  <a:pt x="539377" y="-13180"/>
                  <a:pt x="779930" y="13714"/>
                </a:cubicBezTo>
                <a:cubicBezTo>
                  <a:pt x="1020483" y="40608"/>
                  <a:pt x="1231900" y="112326"/>
                  <a:pt x="1443318" y="184044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Звук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738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22"/>
    </mc:Choice>
    <mc:Fallback xmlns="">
      <p:transition spd="slow" advTm="65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2249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Построение схемы в </a:t>
            </a:r>
            <a:r>
              <a:rPr lang="en-US" dirty="0" err="1"/>
              <a:t>Quartus</a:t>
            </a:r>
            <a:r>
              <a:rPr lang="en-US" dirty="0"/>
              <a:t> 1</a:t>
            </a:r>
            <a:r>
              <a:rPr lang="ru-RU" dirty="0"/>
              <a:t>8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11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8122024" y="5503954"/>
            <a:ext cx="1927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nand</a:t>
            </a:r>
            <a:r>
              <a:rPr lang="en-US" sz="2400" dirty="0"/>
              <a:t> = </a:t>
            </a:r>
            <a:r>
              <a:rPr lang="ru-RU" sz="2400" dirty="0"/>
              <a:t>И-НЕ</a:t>
            </a:r>
            <a:endParaRPr lang="en-US" sz="2400" dirty="0"/>
          </a:p>
          <a:p>
            <a:pPr algn="ctr"/>
            <a:r>
              <a:rPr lang="en-US" sz="2400" dirty="0"/>
              <a:t>nor = </a:t>
            </a:r>
            <a:r>
              <a:rPr lang="ru-RU" sz="2400" dirty="0"/>
              <a:t>ИЛИ-НЕ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64" y="1216670"/>
            <a:ext cx="7083124" cy="5236702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3564312" y="2074101"/>
            <a:ext cx="259977" cy="29088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600" y="1321305"/>
            <a:ext cx="7429500" cy="4171950"/>
          </a:xfrm>
          <a:prstGeom prst="rect">
            <a:avLst/>
          </a:prstGeom>
        </p:spPr>
      </p:pic>
      <p:pic>
        <p:nvPicPr>
          <p:cNvPr id="7" name="Звук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009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06"/>
    </mc:Choice>
    <mc:Fallback xmlns="">
      <p:transition spd="slow" advTm="56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/>
          <a:srcRect l="1644" t="20838" r="22355" b="32319"/>
          <a:stretch/>
        </p:blipFill>
        <p:spPr>
          <a:xfrm>
            <a:off x="2962375" y="2040988"/>
            <a:ext cx="7224584" cy="337751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06824" y="1434353"/>
            <a:ext cx="1900517" cy="7384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2249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Построение схемы в </a:t>
            </a:r>
            <a:r>
              <a:rPr lang="en-US" dirty="0" err="1"/>
              <a:t>Quartus</a:t>
            </a:r>
            <a:r>
              <a:rPr lang="en-US" dirty="0"/>
              <a:t> 1</a:t>
            </a:r>
            <a:r>
              <a:rPr lang="ru-RU" dirty="0"/>
              <a:t>8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12</a:t>
            </a:fld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5379216" y="2020966"/>
            <a:ext cx="2523333" cy="1634383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001011" y="1671656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1256045" y="1675509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x</a:t>
            </a:r>
            <a:r>
              <a:rPr lang="en-US" baseline="-25000" dirty="0"/>
              <a:t>1</a:t>
            </a:r>
            <a:r>
              <a:rPr lang="en-US" dirty="0"/>
              <a:t>Q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683792" y="1697074"/>
            <a:ext cx="1893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92967" y="1679144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0</a:t>
            </a:r>
            <a:r>
              <a:rPr lang="en-US" dirty="0"/>
              <a:t>Q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>
            <a:off x="1982975" y="1697074"/>
            <a:ext cx="1893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1495005" y="1631442"/>
            <a:ext cx="4448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1979582" y="1629381"/>
            <a:ext cx="4448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1460780" y="1553620"/>
            <a:ext cx="9636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435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29"/>
    </mc:Choice>
    <mc:Fallback xmlns="">
      <p:transition spd="slow" advTm="28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l="951" t="20724" r="21576" b="32320"/>
          <a:stretch/>
        </p:blipFill>
        <p:spPr>
          <a:xfrm>
            <a:off x="3230409" y="2054320"/>
            <a:ext cx="7364627" cy="338575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30496" y="1452281"/>
            <a:ext cx="1900517" cy="85164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2249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Построение схемы в </a:t>
            </a:r>
            <a:r>
              <a:rPr lang="en-US" dirty="0" err="1"/>
              <a:t>Quartus</a:t>
            </a:r>
            <a:r>
              <a:rPr lang="en-US" dirty="0"/>
              <a:t> 1</a:t>
            </a:r>
            <a:r>
              <a:rPr lang="ru-RU" dirty="0"/>
              <a:t>8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13</a:t>
            </a:fld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5807575" y="3776653"/>
            <a:ext cx="2523333" cy="1634383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100358" y="1766788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1404062" y="1766788"/>
            <a:ext cx="708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 x</a:t>
            </a:r>
            <a:r>
              <a:rPr lang="en-US" baseline="-25000" dirty="0"/>
              <a:t>0</a:t>
            </a:r>
            <a:r>
              <a:rPr lang="en-US" dirty="0"/>
              <a:t>x</a:t>
            </a:r>
            <a:r>
              <a:rPr lang="en-US" baseline="-25000" dirty="0"/>
              <a:t>1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1627633" y="1792835"/>
            <a:ext cx="1893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1852885" y="1792835"/>
            <a:ext cx="1893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988060" y="176594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x</a:t>
            </a:r>
            <a:r>
              <a:rPr lang="en-US" baseline="-25000" dirty="0"/>
              <a:t>1</a:t>
            </a:r>
            <a:r>
              <a:rPr lang="en-US" dirty="0"/>
              <a:t>Q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1597106" y="1743390"/>
            <a:ext cx="4448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2081683" y="1741329"/>
            <a:ext cx="4448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1562881" y="1665568"/>
            <a:ext cx="9636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Звук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955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10"/>
    </mc:Choice>
    <mc:Fallback xmlns="">
      <p:transition spd="slow" advTm="30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l="1472" t="20039" r="4069" b="29007"/>
          <a:stretch/>
        </p:blipFill>
        <p:spPr>
          <a:xfrm>
            <a:off x="1979949" y="1829765"/>
            <a:ext cx="8979243" cy="367407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13409" y="1389528"/>
            <a:ext cx="2153975" cy="85164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2249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Построение схемы в </a:t>
            </a:r>
            <a:r>
              <a:rPr lang="en-US" dirty="0" err="1"/>
              <a:t>Quartus</a:t>
            </a:r>
            <a:r>
              <a:rPr lang="en-US" dirty="0"/>
              <a:t> 1</a:t>
            </a:r>
            <a:r>
              <a:rPr lang="ru-RU" dirty="0"/>
              <a:t>8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14</a:t>
            </a:fld>
            <a:endParaRPr lang="ru-RU"/>
          </a:p>
        </p:txBody>
      </p:sp>
      <p:sp>
        <p:nvSpPr>
          <p:cNvPr id="3" name="Овал 2"/>
          <p:cNvSpPr/>
          <p:nvPr/>
        </p:nvSpPr>
        <p:spPr>
          <a:xfrm>
            <a:off x="8610600" y="1746895"/>
            <a:ext cx="2323312" cy="190936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765755" y="1655999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1022318" y="1681678"/>
            <a:ext cx="11769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x</a:t>
            </a:r>
            <a:r>
              <a:rPr lang="en-US" baseline="-25000" dirty="0"/>
              <a:t>0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Q</a:t>
            </a:r>
            <a:r>
              <a:rPr lang="en-US" baseline="-25000" dirty="0"/>
              <a:t>0</a:t>
            </a:r>
            <a:r>
              <a:rPr lang="en-US" dirty="0"/>
              <a:t>Q</a:t>
            </a:r>
            <a:r>
              <a:rPr lang="en-US" baseline="-25000" dirty="0"/>
              <a:t>1</a:t>
            </a:r>
            <a:endParaRPr lang="ru-RU" baseline="-25000" dirty="0"/>
          </a:p>
          <a:p>
            <a:endParaRPr lang="ru-RU" baseline="-25000" dirty="0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1480225" y="1703243"/>
            <a:ext cx="1893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24627" y="168167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x</a:t>
            </a:r>
            <a:r>
              <a:rPr lang="en-US" baseline="-25000" dirty="0"/>
              <a:t>1</a:t>
            </a:r>
            <a:r>
              <a:rPr lang="en-US" dirty="0"/>
              <a:t>Q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>
            <a:off x="1697188" y="1703243"/>
            <a:ext cx="1893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1252551" y="1703243"/>
            <a:ext cx="1893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1913475" y="1699608"/>
            <a:ext cx="1893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V="1">
            <a:off x="1267901" y="1595835"/>
            <a:ext cx="856726" cy="20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2281376" y="1703243"/>
            <a:ext cx="4448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1233676" y="1520074"/>
            <a:ext cx="14925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Звук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744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14"/>
    </mc:Choice>
    <mc:Fallback xmlns="">
      <p:transition spd="slow" advTm="18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l="1557" t="19924" r="4417" b="28892"/>
          <a:stretch/>
        </p:blipFill>
        <p:spPr>
          <a:xfrm>
            <a:off x="1800278" y="1956120"/>
            <a:ext cx="8938054" cy="369055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02896" y="1343148"/>
            <a:ext cx="2153975" cy="85164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2249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Построение схемы в </a:t>
            </a:r>
            <a:r>
              <a:rPr lang="en-US" dirty="0" err="1"/>
              <a:t>Quartus</a:t>
            </a:r>
            <a:r>
              <a:rPr lang="en-US" dirty="0"/>
              <a:t> 1</a:t>
            </a:r>
            <a:r>
              <a:rPr lang="ru-RU" dirty="0"/>
              <a:t>8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15</a:t>
            </a:fld>
            <a:endParaRPr lang="ru-RU"/>
          </a:p>
        </p:txBody>
      </p:sp>
      <p:sp>
        <p:nvSpPr>
          <p:cNvPr id="3" name="Овал 2"/>
          <p:cNvSpPr/>
          <p:nvPr/>
        </p:nvSpPr>
        <p:spPr>
          <a:xfrm>
            <a:off x="8375701" y="3579762"/>
            <a:ext cx="2223247" cy="1066379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043223" y="1627657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306135" y="1648635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 x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1679883" y="165455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x</a:t>
            </a:r>
            <a:r>
              <a:rPr lang="en-US" baseline="-25000" dirty="0"/>
              <a:t>1</a:t>
            </a:r>
            <a:r>
              <a:rPr lang="en-US" dirty="0"/>
              <a:t>Q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1800278" y="1684432"/>
            <a:ext cx="4448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1550455" y="1694080"/>
            <a:ext cx="1893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1513494" y="1603144"/>
            <a:ext cx="7229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Звук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455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4"/>
    </mc:Choice>
    <mc:Fallback xmlns="">
      <p:transition spd="slow" advTm="9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568" y="1205844"/>
            <a:ext cx="7858506" cy="543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2249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Построение схемы в </a:t>
            </a:r>
            <a:r>
              <a:rPr lang="en-US" dirty="0" err="1"/>
              <a:t>Quartus</a:t>
            </a:r>
            <a:r>
              <a:rPr lang="en-US" dirty="0"/>
              <a:t> 1</a:t>
            </a:r>
            <a:r>
              <a:rPr lang="ru-RU" dirty="0"/>
              <a:t>8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16</a:t>
            </a:fld>
            <a:endParaRPr lang="ru-RU"/>
          </a:p>
        </p:txBody>
      </p:sp>
      <p:sp>
        <p:nvSpPr>
          <p:cNvPr id="3" name="Овал 2"/>
          <p:cNvSpPr/>
          <p:nvPr/>
        </p:nvSpPr>
        <p:spPr>
          <a:xfrm>
            <a:off x="3474900" y="2082670"/>
            <a:ext cx="313764" cy="295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Звук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750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92"/>
    </mc:Choice>
    <mc:Fallback xmlns="">
      <p:transition spd="slow" advTm="13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l="697" t="21637" r="2429" b="28892"/>
          <a:stretch/>
        </p:blipFill>
        <p:spPr>
          <a:xfrm>
            <a:off x="790834" y="1823584"/>
            <a:ext cx="10602098" cy="35669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2249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Построение схемы в </a:t>
            </a:r>
            <a:r>
              <a:rPr lang="en-US" dirty="0" err="1"/>
              <a:t>Quartus</a:t>
            </a:r>
            <a:r>
              <a:rPr lang="en-US" dirty="0"/>
              <a:t> 1</a:t>
            </a:r>
            <a:r>
              <a:rPr lang="ru-RU" dirty="0"/>
              <a:t>8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17</a:t>
            </a:fld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9102133" y="3635829"/>
            <a:ext cx="1505054" cy="78895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9468759" y="2153021"/>
            <a:ext cx="1505054" cy="78895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Звук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910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45"/>
    </mc:Choice>
    <mc:Fallback xmlns="">
      <p:transition spd="slow" advTm="14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874" y="1317812"/>
            <a:ext cx="8110171" cy="532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2249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Построение схемы в </a:t>
            </a:r>
            <a:r>
              <a:rPr lang="en-US" dirty="0" err="1"/>
              <a:t>Quartus</a:t>
            </a:r>
            <a:r>
              <a:rPr lang="en-US" dirty="0"/>
              <a:t> 1</a:t>
            </a:r>
            <a:r>
              <a:rPr lang="ru-RU" dirty="0"/>
              <a:t>8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18</a:t>
            </a:fld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075395" y="1725146"/>
            <a:ext cx="237564" cy="224487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Звук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432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94"/>
    </mc:Choice>
    <mc:Fallback xmlns="">
      <p:transition spd="slow" advTm="19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9458" y="1117356"/>
            <a:ext cx="8385641" cy="552474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2249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Построение схемы в </a:t>
            </a:r>
            <a:r>
              <a:rPr lang="en-US" dirty="0" err="1"/>
              <a:t>Quartus</a:t>
            </a:r>
            <a:r>
              <a:rPr lang="en-US" dirty="0"/>
              <a:t> 1</a:t>
            </a:r>
            <a:r>
              <a:rPr lang="ru-RU" dirty="0"/>
              <a:t>8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19</a:t>
            </a:fld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895391" y="5834270"/>
            <a:ext cx="1002786" cy="14798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Звук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193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40"/>
    </mc:Choice>
    <mc:Fallback xmlns="">
      <p:transition spd="slow" advTm="29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129" y="33823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Структурный синтез автомата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2</a:t>
            </a:fld>
            <a:endParaRPr lang="ru-RU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082445"/>
              </p:ext>
            </p:extLst>
          </p:nvPr>
        </p:nvGraphicFramePr>
        <p:xfrm>
          <a:off x="1714507" y="1967528"/>
          <a:ext cx="2125135" cy="123646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87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1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 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0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1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</a:t>
                      </a:r>
                      <a:r>
                        <a:rPr lang="en-US" sz="1800" baseline="-25000">
                          <a:effectLst/>
                        </a:rPr>
                        <a:t>2</a:t>
                      </a:r>
                      <a:endParaRPr lang="ru-RU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782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+mn-ea"/>
                        </a:rPr>
                        <a:t>a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1</a:t>
                      </a:r>
                      <a:r>
                        <a:rPr lang="en-US" sz="1800" dirty="0">
                          <a:effectLst/>
                        </a:rPr>
                        <a:t>/3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/1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1</a:t>
                      </a:r>
                      <a:r>
                        <a:rPr lang="en-US" sz="1800" dirty="0">
                          <a:effectLst/>
                        </a:rPr>
                        <a:t>/1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782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/2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1</a:t>
                      </a:r>
                      <a:r>
                        <a:rPr lang="en-US" sz="1800" dirty="0">
                          <a:effectLst/>
                        </a:rPr>
                        <a:t>/2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2</a:t>
                      </a:r>
                      <a:r>
                        <a:rPr lang="en-US" sz="1800" dirty="0">
                          <a:effectLst/>
                        </a:rPr>
                        <a:t>/2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782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ru-RU" sz="1800" baseline="-25000" dirty="0">
                          <a:effectLst/>
                        </a:rPr>
                        <a:t>2</a:t>
                      </a:r>
                      <a:r>
                        <a:rPr lang="en-US" sz="1800" dirty="0">
                          <a:effectLst/>
                        </a:rPr>
                        <a:t>/1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/2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/3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72240" y="3321940"/>
            <a:ext cx="1609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Автомат Мили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715499"/>
              </p:ext>
            </p:extLst>
          </p:nvPr>
        </p:nvGraphicFramePr>
        <p:xfrm>
          <a:off x="746062" y="4059111"/>
          <a:ext cx="999067" cy="116117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43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215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 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r>
                        <a:rPr lang="en-US" sz="1800" baseline="-25000" dirty="0">
                          <a:effectLst/>
                        </a:rPr>
                        <a:t>1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r>
                        <a:rPr lang="en-US" sz="1800" baseline="-25000" dirty="0">
                          <a:effectLst/>
                        </a:rPr>
                        <a:t>0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221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0</a:t>
                      </a:r>
                      <a:endParaRPr lang="ru-RU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0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221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0</a:t>
                      </a:r>
                      <a:endParaRPr lang="ru-RU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1</a:t>
                      </a:r>
                      <a:endParaRPr lang="ru-RU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221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1</a:t>
                      </a:r>
                      <a:endParaRPr lang="ru-RU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0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678114"/>
              </p:ext>
            </p:extLst>
          </p:nvPr>
        </p:nvGraphicFramePr>
        <p:xfrm>
          <a:off x="2168943" y="4068575"/>
          <a:ext cx="1036935" cy="115221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45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9250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 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y</a:t>
                      </a:r>
                      <a:r>
                        <a:rPr lang="en-US" sz="1800" baseline="-25000" dirty="0">
                          <a:effectLst/>
                        </a:rPr>
                        <a:t>1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y</a:t>
                      </a:r>
                      <a:r>
                        <a:rPr lang="en-US" sz="1800" baseline="-25000" dirty="0">
                          <a:effectLst/>
                        </a:rPr>
                        <a:t>0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221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1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0</a:t>
                      </a:r>
                      <a:endParaRPr lang="ru-RU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0</a:t>
                      </a:r>
                      <a:endParaRPr lang="ru-RU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221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0</a:t>
                      </a:r>
                      <a:endParaRPr lang="ru-RU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1</a:t>
                      </a:r>
                      <a:endParaRPr lang="ru-RU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221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3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0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723636"/>
              </p:ext>
            </p:extLst>
          </p:nvPr>
        </p:nvGraphicFramePr>
        <p:xfrm>
          <a:off x="3562114" y="4084511"/>
          <a:ext cx="1160448" cy="113627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86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3314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 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Q</a:t>
                      </a:r>
                      <a:r>
                        <a:rPr lang="en-US" sz="1800" baseline="-25000" dirty="0">
                          <a:effectLst/>
                        </a:rPr>
                        <a:t>1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Q</a:t>
                      </a:r>
                      <a:r>
                        <a:rPr lang="en-US" sz="1800" baseline="-25000" dirty="0">
                          <a:effectLst/>
                        </a:rPr>
                        <a:t>0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221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0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0</a:t>
                      </a:r>
                      <a:endParaRPr lang="ru-RU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0</a:t>
                      </a:r>
                      <a:endParaRPr lang="ru-RU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221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1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0</a:t>
                      </a:r>
                      <a:endParaRPr lang="ru-RU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1</a:t>
                      </a:r>
                      <a:endParaRPr lang="ru-RU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221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2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1</a:t>
                      </a:r>
                      <a:endParaRPr lang="ru-RU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0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70068" y="5339105"/>
            <a:ext cx="416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Кодирование составляющих автомата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7571793" y="4322417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7634402" y="5031997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828356" y="4348096"/>
            <a:ext cx="11769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x</a:t>
            </a:r>
            <a:r>
              <a:rPr lang="en-US" baseline="-25000" dirty="0"/>
              <a:t>0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Q</a:t>
            </a:r>
            <a:r>
              <a:rPr lang="en-US" baseline="-25000" dirty="0"/>
              <a:t>0</a:t>
            </a:r>
            <a:r>
              <a:rPr lang="en-US" dirty="0"/>
              <a:t>Q</a:t>
            </a:r>
            <a:r>
              <a:rPr lang="en-US" baseline="-25000" dirty="0"/>
              <a:t>1</a:t>
            </a:r>
            <a:endParaRPr lang="ru-RU" baseline="-25000" dirty="0"/>
          </a:p>
          <a:p>
            <a:endParaRPr lang="ru-RU" baseline="-25000" dirty="0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8286263" y="4369661"/>
            <a:ext cx="1893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930665" y="434809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x</a:t>
            </a:r>
            <a:r>
              <a:rPr lang="en-US" baseline="-25000" dirty="0"/>
              <a:t>1</a:t>
            </a:r>
            <a:r>
              <a:rPr lang="en-US" dirty="0"/>
              <a:t>Q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8503226" y="4369661"/>
            <a:ext cx="1893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058589" y="4369661"/>
            <a:ext cx="1893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8719513" y="4366026"/>
            <a:ext cx="1893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7897314" y="5052975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 x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8271062" y="505889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x</a:t>
            </a:r>
            <a:r>
              <a:rPr lang="en-US" baseline="-25000" dirty="0"/>
              <a:t>1</a:t>
            </a:r>
            <a:r>
              <a:rPr lang="en-US" dirty="0"/>
              <a:t>Q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7598820" y="2870135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7607632" y="3577718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7853854" y="287398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x</a:t>
            </a:r>
            <a:r>
              <a:rPr lang="en-US" baseline="-25000" dirty="0"/>
              <a:t>1</a:t>
            </a:r>
            <a:r>
              <a:rPr lang="en-US" dirty="0"/>
              <a:t>Q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>
            <a:off x="8281601" y="2895553"/>
            <a:ext cx="1893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490776" y="2877623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0</a:t>
            </a:r>
            <a:r>
              <a:rPr lang="en-US" dirty="0"/>
              <a:t>Q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8580784" y="2895553"/>
            <a:ext cx="1893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/>
        </p:nvSpPr>
        <p:spPr>
          <a:xfrm>
            <a:off x="7911336" y="3577718"/>
            <a:ext cx="708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 x</a:t>
            </a:r>
            <a:r>
              <a:rPr lang="en-US" baseline="-25000" dirty="0"/>
              <a:t>0</a:t>
            </a:r>
            <a:r>
              <a:rPr lang="en-US" dirty="0"/>
              <a:t>x</a:t>
            </a:r>
            <a:r>
              <a:rPr lang="en-US" baseline="-25000" dirty="0"/>
              <a:t>1</a:t>
            </a:r>
            <a:endParaRPr lang="ru-RU" dirty="0"/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8134907" y="3603765"/>
            <a:ext cx="1893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8360159" y="3603765"/>
            <a:ext cx="1893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495334" y="357687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x</a:t>
            </a:r>
            <a:r>
              <a:rPr lang="en-US" baseline="-25000" dirty="0"/>
              <a:t>1</a:t>
            </a:r>
            <a:r>
              <a:rPr lang="en-US" dirty="0"/>
              <a:t>Q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8104380" y="3554320"/>
            <a:ext cx="4448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8588957" y="3552259"/>
            <a:ext cx="4448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8070155" y="3476498"/>
            <a:ext cx="9636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8391457" y="5088772"/>
            <a:ext cx="4448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8092814" y="2829921"/>
            <a:ext cx="4448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8577391" y="2827860"/>
            <a:ext cx="4448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8058589" y="2752099"/>
            <a:ext cx="9636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V="1">
            <a:off x="8073939" y="4262253"/>
            <a:ext cx="856726" cy="20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9087414" y="4369661"/>
            <a:ext cx="4448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8039714" y="4186492"/>
            <a:ext cx="14925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8141634" y="5098420"/>
            <a:ext cx="1893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8104673" y="5007484"/>
            <a:ext cx="7229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854180" y="2214282"/>
            <a:ext cx="364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Логические функции в базисе И-НЕ</a:t>
            </a:r>
          </a:p>
        </p:txBody>
      </p:sp>
      <p:pic>
        <p:nvPicPr>
          <p:cNvPr id="49" name="Звук 4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780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61"/>
    </mc:Choice>
    <mc:Fallback xmlns="">
      <p:transition spd="slow" advTm="65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15" grpId="0"/>
      <p:bldP spid="19" grpId="0"/>
      <p:bldP spid="20" grpId="0"/>
      <p:bldP spid="21" grpId="0"/>
      <p:bldP spid="22" grpId="0"/>
      <p:bldP spid="23" grpId="0"/>
      <p:bldP spid="25" grpId="0"/>
      <p:bldP spid="27" grpId="0"/>
      <p:bldP spid="30" grpId="0"/>
      <p:bldP spid="4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2249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Проверка автомата в </a:t>
            </a:r>
            <a:r>
              <a:rPr lang="en-US" dirty="0" err="1"/>
              <a:t>Quartus</a:t>
            </a:r>
            <a:r>
              <a:rPr lang="en-US" dirty="0"/>
              <a:t> 1</a:t>
            </a:r>
            <a:r>
              <a:rPr lang="ru-RU" dirty="0"/>
              <a:t>8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20</a:t>
            </a:fld>
            <a:endParaRPr lang="ru-RU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961668"/>
              </p:ext>
            </p:extLst>
          </p:nvPr>
        </p:nvGraphicFramePr>
        <p:xfrm>
          <a:off x="558800" y="2909026"/>
          <a:ext cx="5286193" cy="109728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480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871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718">
                <a:tc>
                  <a:txBody>
                    <a:bodyPr/>
                    <a:lstStyle/>
                    <a:p>
                      <a:r>
                        <a:rPr lang="en-US" dirty="0"/>
                        <a:t>a0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71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14400" y="4157823"/>
            <a:ext cx="482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Автоматная лента, учитывающая все переходы</a:t>
            </a: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844593"/>
              </p:ext>
            </p:extLst>
          </p:nvPr>
        </p:nvGraphicFramePr>
        <p:xfrm>
          <a:off x="549833" y="4664624"/>
          <a:ext cx="5286193" cy="109728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480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871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718"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71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784502"/>
              </p:ext>
            </p:extLst>
          </p:nvPr>
        </p:nvGraphicFramePr>
        <p:xfrm>
          <a:off x="2050707" y="1252538"/>
          <a:ext cx="2125135" cy="123646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87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1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 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0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1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</a:t>
                      </a:r>
                      <a:r>
                        <a:rPr lang="en-US" sz="1800" baseline="-25000">
                          <a:effectLst/>
                        </a:rPr>
                        <a:t>2</a:t>
                      </a:r>
                      <a:endParaRPr lang="ru-RU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782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+mn-ea"/>
                        </a:rPr>
                        <a:t>a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1</a:t>
                      </a:r>
                      <a:r>
                        <a:rPr lang="en-US" sz="1800" dirty="0">
                          <a:effectLst/>
                        </a:rPr>
                        <a:t>/3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/1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1</a:t>
                      </a:r>
                      <a:r>
                        <a:rPr lang="en-US" sz="1800" dirty="0">
                          <a:effectLst/>
                        </a:rPr>
                        <a:t>/1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782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/2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1</a:t>
                      </a:r>
                      <a:r>
                        <a:rPr lang="en-US" sz="1800" dirty="0">
                          <a:effectLst/>
                        </a:rPr>
                        <a:t>/2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2</a:t>
                      </a:r>
                      <a:r>
                        <a:rPr lang="en-US" sz="1800" dirty="0">
                          <a:effectLst/>
                        </a:rPr>
                        <a:t>/2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782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ru-RU" sz="1800" baseline="-25000" dirty="0">
                          <a:effectLst/>
                        </a:rPr>
                        <a:t>2</a:t>
                      </a:r>
                      <a:r>
                        <a:rPr lang="en-US" sz="1800" dirty="0">
                          <a:effectLst/>
                        </a:rPr>
                        <a:t>/1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/2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baseline="-250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/3</a:t>
                      </a:r>
                      <a:endParaRPr lang="ru-RU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224" y="1495676"/>
            <a:ext cx="2667000" cy="4400550"/>
          </a:xfrm>
          <a:prstGeom prst="rect">
            <a:avLst/>
          </a:prstGeom>
        </p:spPr>
      </p:pic>
      <p:pic>
        <p:nvPicPr>
          <p:cNvPr id="17" name="Звук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643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744"/>
    </mc:Choice>
    <mc:Fallback xmlns="">
      <p:transition spd="slow" advTm="108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2249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Проверка автомата в </a:t>
            </a:r>
            <a:r>
              <a:rPr lang="en-US" dirty="0" err="1"/>
              <a:t>Quartus</a:t>
            </a:r>
            <a:r>
              <a:rPr lang="en-US" dirty="0"/>
              <a:t> 1</a:t>
            </a:r>
            <a:r>
              <a:rPr lang="ru-RU" dirty="0"/>
              <a:t>8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21</a:t>
            </a:fld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375" y="1233581"/>
            <a:ext cx="6841691" cy="5408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Звук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708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88"/>
    </mc:Choice>
    <mc:Fallback xmlns="">
      <p:transition spd="slow" advTm="14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340" y="1775897"/>
            <a:ext cx="5257800" cy="38004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886" y="1904003"/>
            <a:ext cx="3162300" cy="250507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2249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Проверка автомата в </a:t>
            </a:r>
            <a:r>
              <a:rPr lang="en-US" dirty="0" err="1"/>
              <a:t>Quartus</a:t>
            </a:r>
            <a:r>
              <a:rPr lang="en-US" dirty="0"/>
              <a:t> 1</a:t>
            </a:r>
            <a:r>
              <a:rPr lang="ru-RU" dirty="0"/>
              <a:t>8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22</a:t>
            </a:fld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3285566" y="3074464"/>
            <a:ext cx="874058" cy="295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8718178" y="2455900"/>
            <a:ext cx="874058" cy="295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7513725" y="3754222"/>
            <a:ext cx="437029" cy="295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Звук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960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26"/>
    </mc:Choice>
    <mc:Fallback xmlns="">
      <p:transition spd="slow" advTm="44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483" y="1231999"/>
            <a:ext cx="6776909" cy="53404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2249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Проверка автомата в </a:t>
            </a:r>
            <a:r>
              <a:rPr lang="en-US" dirty="0" err="1"/>
              <a:t>Quartus</a:t>
            </a:r>
            <a:r>
              <a:rPr lang="en-US" dirty="0"/>
              <a:t> 1</a:t>
            </a:r>
            <a:r>
              <a:rPr lang="ru-RU" dirty="0"/>
              <a:t>8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23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0870" y="2758359"/>
            <a:ext cx="2390775" cy="2028825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4979387" y="1716653"/>
            <a:ext cx="221863" cy="295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Звук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638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83"/>
    </mc:Choice>
    <mc:Fallback xmlns="">
      <p:transition spd="slow" advTm="34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1061" y="1165411"/>
            <a:ext cx="5787677" cy="51664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2249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Проверка автомата в </a:t>
            </a:r>
            <a:r>
              <a:rPr lang="en-US" dirty="0" err="1"/>
              <a:t>Quartus</a:t>
            </a:r>
            <a:r>
              <a:rPr lang="en-US" dirty="0"/>
              <a:t> 1</a:t>
            </a:r>
            <a:r>
              <a:rPr lang="ru-RU" dirty="0"/>
              <a:t>8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24</a:t>
            </a:fld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487081" y="2926967"/>
            <a:ext cx="482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Автоматная лента, учитывающая все переходы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048134"/>
              </p:ext>
            </p:extLst>
          </p:nvPr>
        </p:nvGraphicFramePr>
        <p:xfrm>
          <a:off x="216047" y="3495964"/>
          <a:ext cx="5286193" cy="109728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480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871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718"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71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Овал 9"/>
          <p:cNvSpPr/>
          <p:nvPr/>
        </p:nvSpPr>
        <p:spPr>
          <a:xfrm>
            <a:off x="580614" y="3522443"/>
            <a:ext cx="4936566" cy="295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96520" y="3296299"/>
            <a:ext cx="63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x1x0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6445622" y="1612958"/>
            <a:ext cx="367554" cy="295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8373035" y="1612958"/>
            <a:ext cx="221863" cy="295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Звук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940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90"/>
    </mc:Choice>
    <mc:Fallback xmlns="">
      <p:transition spd="slow" advTm="44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0" grpId="0" animBg="1"/>
      <p:bldP spid="3" grpId="0"/>
      <p:bldP spid="13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577" y="1542969"/>
            <a:ext cx="6038943" cy="451685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2249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Проверка автомата в </a:t>
            </a:r>
            <a:r>
              <a:rPr lang="en-US" dirty="0"/>
              <a:t>Quartus 18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25</a:t>
            </a:fld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487081" y="2926967"/>
            <a:ext cx="482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Автоматная лента, учитывающая все переходы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003069"/>
              </p:ext>
            </p:extLst>
          </p:nvPr>
        </p:nvGraphicFramePr>
        <p:xfrm>
          <a:off x="216047" y="3495964"/>
          <a:ext cx="5286193" cy="109728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480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05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871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718"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71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Овал 9"/>
          <p:cNvSpPr/>
          <p:nvPr/>
        </p:nvSpPr>
        <p:spPr>
          <a:xfrm>
            <a:off x="733168" y="4270374"/>
            <a:ext cx="359330" cy="295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257885" y="4504141"/>
            <a:ext cx="63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y1y0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646893" y="4114739"/>
            <a:ext cx="215153" cy="599949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7984391" y="4114049"/>
            <a:ext cx="208415" cy="599949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8346184" y="4115540"/>
            <a:ext cx="215153" cy="599949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8718199" y="4125661"/>
            <a:ext cx="191545" cy="599949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9095694" y="4125660"/>
            <a:ext cx="182582" cy="599949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9458745" y="4125660"/>
            <a:ext cx="215153" cy="599949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9826761" y="4114049"/>
            <a:ext cx="215153" cy="599949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10193840" y="4124285"/>
            <a:ext cx="178636" cy="599949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10550117" y="4114048"/>
            <a:ext cx="191086" cy="599949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10915375" y="4114047"/>
            <a:ext cx="181817" cy="599949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Звук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25" name="Овал 24"/>
          <p:cNvSpPr/>
          <p:nvPr/>
        </p:nvSpPr>
        <p:spPr>
          <a:xfrm>
            <a:off x="1200075" y="4270374"/>
            <a:ext cx="359330" cy="295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1694360" y="4266734"/>
            <a:ext cx="359330" cy="295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2180525" y="4266734"/>
            <a:ext cx="359330" cy="295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2681392" y="4266734"/>
            <a:ext cx="359330" cy="295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3136931" y="4266734"/>
            <a:ext cx="359330" cy="295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3628353" y="4277656"/>
            <a:ext cx="359330" cy="295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4123048" y="4266734"/>
            <a:ext cx="359330" cy="295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4575314" y="4266734"/>
            <a:ext cx="359330" cy="295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5036554" y="4277656"/>
            <a:ext cx="359330" cy="295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130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71"/>
    </mc:Choice>
    <mc:Fallback xmlns="">
      <p:transition spd="slow" advTm="88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10" grpId="0" animBg="1"/>
      <p:bldP spid="3" grpId="0"/>
      <p:bldP spid="6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98119"/>
          </a:xfrm>
        </p:spPr>
        <p:txBody>
          <a:bodyPr/>
          <a:lstStyle/>
          <a:p>
            <a:pPr algn="ctr"/>
            <a:r>
              <a:rPr lang="ru-RU" dirty="0"/>
              <a:t>Благодарю за внимание!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26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964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6"/>
    </mc:Choice>
    <mc:Fallback xmlns="">
      <p:transition spd="slow" advTm="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4938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Построение схемы в </a:t>
            </a:r>
            <a:r>
              <a:rPr lang="en-US" dirty="0" err="1"/>
              <a:t>Quartus</a:t>
            </a:r>
            <a:r>
              <a:rPr lang="en-US" dirty="0"/>
              <a:t> 1</a:t>
            </a:r>
            <a:r>
              <a:rPr lang="ru-RU" dirty="0"/>
              <a:t>8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919" y="1269614"/>
            <a:ext cx="6880281" cy="5086736"/>
          </a:xfrm>
          <a:prstGeom prst="rect">
            <a:avLst/>
          </a:prstGeom>
        </p:spPr>
      </p:pic>
      <p:sp>
        <p:nvSpPr>
          <p:cNvPr id="8" name="Овал 7"/>
          <p:cNvSpPr/>
          <p:nvPr/>
        </p:nvSpPr>
        <p:spPr>
          <a:xfrm>
            <a:off x="5505282" y="2310972"/>
            <a:ext cx="1484264" cy="502508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Звук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14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37"/>
    </mc:Choice>
    <mc:Fallback xmlns="">
      <p:transition spd="slow" advTm="26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2543" y="1250806"/>
            <a:ext cx="4838057" cy="512882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4938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Построение схемы в </a:t>
            </a:r>
            <a:r>
              <a:rPr lang="en-US" dirty="0" err="1"/>
              <a:t>Quartus</a:t>
            </a:r>
            <a:r>
              <a:rPr lang="en-US" dirty="0"/>
              <a:t> 1</a:t>
            </a:r>
            <a:r>
              <a:rPr lang="ru-RU" dirty="0"/>
              <a:t>8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4</a:t>
            </a:fld>
            <a:endParaRPr lang="ru-RU"/>
          </a:p>
        </p:txBody>
      </p:sp>
      <p:sp>
        <p:nvSpPr>
          <p:cNvPr id="3" name="Овал 2"/>
          <p:cNvSpPr/>
          <p:nvPr/>
        </p:nvSpPr>
        <p:spPr>
          <a:xfrm>
            <a:off x="6597790" y="5991178"/>
            <a:ext cx="573741" cy="36517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Звук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523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51"/>
    </mc:Choice>
    <mc:Fallback xmlns="">
      <p:transition spd="slow" advTm="39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84" y="1130368"/>
            <a:ext cx="7273598" cy="537752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2249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Построение схемы в </a:t>
            </a:r>
            <a:r>
              <a:rPr lang="en-US" dirty="0" err="1"/>
              <a:t>Quartus</a:t>
            </a:r>
            <a:r>
              <a:rPr lang="en-US" dirty="0"/>
              <a:t> 1</a:t>
            </a:r>
            <a:r>
              <a:rPr lang="ru-RU" dirty="0"/>
              <a:t>8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5</a:t>
            </a:fld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354984" y="1598140"/>
            <a:ext cx="325117" cy="292317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5822" y="1448054"/>
            <a:ext cx="2667000" cy="4400550"/>
          </a:xfrm>
          <a:prstGeom prst="rect">
            <a:avLst/>
          </a:prstGeom>
        </p:spPr>
      </p:pic>
      <p:pic>
        <p:nvPicPr>
          <p:cNvPr id="12" name="Звук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641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14"/>
    </mc:Choice>
    <mc:Fallback xmlns="">
      <p:transition spd="slow" advTm="23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753" y="1322177"/>
            <a:ext cx="7194176" cy="531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2249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Построение схемы в </a:t>
            </a:r>
            <a:r>
              <a:rPr lang="en-US" dirty="0" err="1"/>
              <a:t>Quartus</a:t>
            </a:r>
            <a:r>
              <a:rPr lang="en-US" dirty="0"/>
              <a:t> 1</a:t>
            </a:r>
            <a:r>
              <a:rPr lang="ru-RU" dirty="0"/>
              <a:t>8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6</a:t>
            </a:fld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6622677" y="2193376"/>
            <a:ext cx="259977" cy="29088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659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27"/>
    </mc:Choice>
    <mc:Fallback xmlns="">
      <p:transition spd="slow" advTm="29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2249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Построение схемы в </a:t>
            </a:r>
            <a:r>
              <a:rPr lang="en-US" dirty="0" err="1"/>
              <a:t>Quartus</a:t>
            </a:r>
            <a:r>
              <a:rPr lang="en-US" dirty="0"/>
              <a:t> 1</a:t>
            </a:r>
            <a:r>
              <a:rPr lang="ru-RU" dirty="0"/>
              <a:t>8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6281" y="1243914"/>
            <a:ext cx="7083124" cy="5236702"/>
          </a:xfrm>
          <a:prstGeom prst="rect">
            <a:avLst/>
          </a:prstGeom>
        </p:spPr>
      </p:pic>
      <p:pic>
        <p:nvPicPr>
          <p:cNvPr id="8" name="Звук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218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91"/>
    </mc:Choice>
    <mc:Fallback xmlns="">
      <p:transition spd="slow" advTm="23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64" y="1216670"/>
            <a:ext cx="7083124" cy="523670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2249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Построение схемы в </a:t>
            </a:r>
            <a:r>
              <a:rPr lang="en-US" dirty="0" err="1"/>
              <a:t>Quartus</a:t>
            </a:r>
            <a:r>
              <a:rPr lang="en-US" dirty="0"/>
              <a:t> 1</a:t>
            </a:r>
            <a:r>
              <a:rPr lang="ru-RU" dirty="0"/>
              <a:t>8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8</a:t>
            </a:fld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3564312" y="2074101"/>
            <a:ext cx="259977" cy="29088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909" y="1502373"/>
            <a:ext cx="7429500" cy="41052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47173" y="1847200"/>
            <a:ext cx="2199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dff</a:t>
            </a:r>
            <a:r>
              <a:rPr lang="en-US" sz="2400" dirty="0"/>
              <a:t> = D-</a:t>
            </a:r>
            <a:r>
              <a:rPr lang="ru-RU" sz="2400" dirty="0"/>
              <a:t>триггер</a:t>
            </a:r>
            <a:endParaRPr lang="en-US" sz="2400" dirty="0"/>
          </a:p>
          <a:p>
            <a:pPr algn="ctr"/>
            <a:r>
              <a:rPr lang="en-US" sz="2400" dirty="0" err="1"/>
              <a:t>tff</a:t>
            </a:r>
            <a:r>
              <a:rPr lang="en-US" sz="2400" dirty="0"/>
              <a:t> = T-</a:t>
            </a:r>
            <a:r>
              <a:rPr lang="ru-RU" sz="2400" dirty="0"/>
              <a:t>триггер</a:t>
            </a:r>
            <a:endParaRPr lang="en-US" sz="2400" dirty="0"/>
          </a:p>
          <a:p>
            <a:pPr algn="ctr"/>
            <a:r>
              <a:rPr lang="en-US" sz="2400" dirty="0" err="1"/>
              <a:t>jkff</a:t>
            </a:r>
            <a:r>
              <a:rPr lang="en-US" sz="2400" dirty="0"/>
              <a:t> = JK-</a:t>
            </a:r>
            <a:r>
              <a:rPr lang="ru-RU" sz="2400" dirty="0"/>
              <a:t>триггер</a:t>
            </a:r>
            <a:endParaRPr lang="en-US" sz="2400" dirty="0"/>
          </a:p>
        </p:txBody>
      </p:sp>
      <p:pic>
        <p:nvPicPr>
          <p:cNvPr id="7" name="Звук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129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74"/>
    </mc:Choice>
    <mc:Fallback xmlns="">
      <p:transition spd="slow" advTm="42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0293" y="1290231"/>
            <a:ext cx="6848996" cy="529206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38" y="12249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Построение схемы в </a:t>
            </a:r>
            <a:r>
              <a:rPr lang="en-US" dirty="0" err="1"/>
              <a:t>Quartus</a:t>
            </a:r>
            <a:r>
              <a:rPr lang="en-US" dirty="0"/>
              <a:t> 1</a:t>
            </a:r>
            <a:r>
              <a:rPr lang="ru-RU" dirty="0"/>
              <a:t>8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2BD0-03F3-4A4F-9D37-9E9072416D2D}" type="slidenum">
              <a:rPr lang="ru-RU" smtClean="0"/>
              <a:t>9</a:t>
            </a:fld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6618133" y="2140004"/>
            <a:ext cx="227511" cy="232494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Звук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207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39"/>
    </mc:Choice>
    <mc:Fallback xmlns="">
      <p:transition spd="slow" advTm="25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15.2|1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3.5|22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5|11.8|34.7|13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8.2|20|19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|8.2|21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7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4.3|14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43|4.2|4.5|2.4|3.2|1.6|1.3|1.7|1|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1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6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8.2|20|19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3.1|16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8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3078</TotalTime>
  <Words>477</Words>
  <Application>Microsoft Office PowerPoint</Application>
  <PresentationFormat>Widescreen</PresentationFormat>
  <Paragraphs>304</Paragraphs>
  <Slides>26</Slides>
  <Notes>23</Notes>
  <HiddenSlides>0</HiddenSlides>
  <MMClips>26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Тема Office</vt:lpstr>
      <vt:lpstr>Проектирование структурного автомата</vt:lpstr>
      <vt:lpstr>Структурный синтез автомата</vt:lpstr>
      <vt:lpstr>Построение схемы в Quartus 18 </vt:lpstr>
      <vt:lpstr>Построение схемы в Quartus 18 </vt:lpstr>
      <vt:lpstr>Построение схемы в Quartus 18 </vt:lpstr>
      <vt:lpstr>Построение схемы в Quartus 18</vt:lpstr>
      <vt:lpstr>Построение схемы в Quartus 18 </vt:lpstr>
      <vt:lpstr>Построение схемы в Quartus 18 </vt:lpstr>
      <vt:lpstr>Построение схемы в Quartus 18 </vt:lpstr>
      <vt:lpstr>Построение схемы в Quartus 18 </vt:lpstr>
      <vt:lpstr>Построение схемы в Quartus 18 </vt:lpstr>
      <vt:lpstr>Построение схемы в Quartus 18 </vt:lpstr>
      <vt:lpstr>Построение схемы в Quartus 18 </vt:lpstr>
      <vt:lpstr>Построение схемы в Quartus 18 </vt:lpstr>
      <vt:lpstr>Построение схемы в Quartus 18</vt:lpstr>
      <vt:lpstr>Построение схемы в Quartus 18 </vt:lpstr>
      <vt:lpstr>Построение схемы в Quartus 18 </vt:lpstr>
      <vt:lpstr>Построение схемы в Quartus 18 </vt:lpstr>
      <vt:lpstr>Построение схемы в Quartus 18 </vt:lpstr>
      <vt:lpstr>Проверка автомата в Quartus 18 </vt:lpstr>
      <vt:lpstr>Проверка автомата в Quartus 18 </vt:lpstr>
      <vt:lpstr>Проверка автомата в Quartus 18 </vt:lpstr>
      <vt:lpstr>Проверка автомата в Quartus 18 </vt:lpstr>
      <vt:lpstr>Проверка автомата в Quartus 18 </vt:lpstr>
      <vt:lpstr>Проверка автомата в Quartus 18 </vt:lpstr>
      <vt:lpstr>Благодарю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6</dc:title>
  <dc:creator>Пользователь Windows</dc:creator>
  <cp:lastModifiedBy>Ulrix</cp:lastModifiedBy>
  <cp:revision>235</cp:revision>
  <dcterms:created xsi:type="dcterms:W3CDTF">2020-03-20T08:36:59Z</dcterms:created>
  <dcterms:modified xsi:type="dcterms:W3CDTF">2023-08-26T13:33:50Z</dcterms:modified>
</cp:coreProperties>
</file>